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1149" r:id="rId2"/>
    <p:sldId id="1150" r:id="rId3"/>
    <p:sldId id="260" r:id="rId4"/>
    <p:sldId id="1168" r:id="rId5"/>
    <p:sldId id="1171" r:id="rId6"/>
    <p:sldId id="1172" r:id="rId7"/>
    <p:sldId id="1173" r:id="rId8"/>
    <p:sldId id="1174" r:id="rId9"/>
    <p:sldId id="1162" r:id="rId10"/>
    <p:sldId id="1163" r:id="rId11"/>
    <p:sldId id="1175" r:id="rId12"/>
    <p:sldId id="1176" r:id="rId13"/>
    <p:sldId id="1178" r:id="rId14"/>
    <p:sldId id="1179" r:id="rId15"/>
    <p:sldId id="1180" r:id="rId16"/>
    <p:sldId id="1181" r:id="rId17"/>
    <p:sldId id="1182" r:id="rId18"/>
    <p:sldId id="1184" r:id="rId19"/>
    <p:sldId id="1183" r:id="rId20"/>
    <p:sldId id="1166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7"/>
    <p:restoredTop sz="94678"/>
  </p:normalViewPr>
  <p:slideViewPr>
    <p:cSldViewPr>
      <p:cViewPr varScale="1">
        <p:scale>
          <a:sx n="117" d="100"/>
          <a:sy n="117" d="100"/>
        </p:scale>
        <p:origin x="99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E5AE2-40EF-4F14-B6C8-D967D63A217E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5F55B-6C4E-4982-8DA6-E41962630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064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pt-B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9C6F895-A822-40ED-9B73-03C7670AEFC3}" type="slidenum"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099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19B3-2291-CF81-3350-7C9C1E18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4DA200-4E8B-E6BA-8F3F-7AA0CEF58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AC214F7-3505-6590-5523-A7381D257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3C240A-CF24-5B6B-BB84-695372D26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6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4790E-0C0D-70AF-291D-5D965851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5B8A7BB-2E6D-39F2-148B-4438F2E25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10F5BD0-7C5C-F295-1A66-E85F78D92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E3641-880F-19DF-71E6-3BFE82D00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58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58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44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EC789-2AA7-5C2C-1315-3B93248C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AA146DB-3FA0-A051-B96E-A51543D5F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E8ECC24-2629-E678-6E67-1F130C813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CD928-BC1C-DFB0-78A4-A17CFEFF1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86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3C279-3A50-4F2F-78F8-95F8B96B6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72E4324-42C2-DEB9-D379-7F206551D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8E35B15-8B95-C5C4-02E7-956B35FB6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33CB2-60FE-CD95-4CD4-595D18AF5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749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C0A60-4D56-7544-684C-7C4E0ADA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0694F74-F414-EC3A-0B85-94FFBAA59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C6F25C-2248-EDED-3F6C-8B47F3BC5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8EFFAE-5DFA-CBF3-1FA3-788CE52BF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387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EB58A-E56D-EFD7-62D8-451B384E4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87D965C-9604-BC70-0471-0C2E5C175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558F74-CEF0-659C-D760-9CE0314FF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0D05C1-5630-876E-7928-FDE1C6D61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192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063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77509-7A16-2278-AAF5-EDC209D9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750FFD1-009C-A1F5-610A-A35B31212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7A44B83-66E0-8894-B45E-0C708F75F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E9C9E3-5176-2F58-5815-25FB252AB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18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FCBB-EE0F-5EAD-7272-CBB344AF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845BA45-1015-D961-5F0B-738E84B69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5217455-B33E-786C-1AA0-4BAD65014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F1C6AA-D01B-8A30-1F80-7919A5E11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05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1531" y="422108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-906" y="6065912"/>
            <a:ext cx="1219200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9264352" y="364502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800" dirty="0"/>
          </a:p>
        </p:txBody>
      </p:sp>
      <p:pic>
        <p:nvPicPr>
          <p:cNvPr id="10" name="Picture 2" descr="Desenvolvimento">
            <a:extLst>
              <a:ext uri="{FF2B5EF4-FFF2-40B4-BE49-F238E27FC236}">
                <a16:creationId xmlns:a16="http://schemas.microsoft.com/office/drawing/2014/main" id="{D4FD5BD5-EC06-919F-BED4-6AD28E19A0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87" y="157772"/>
            <a:ext cx="2268289" cy="4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420E6A-EEFD-8A36-A9DE-DB1FF634C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61901" y="71770"/>
            <a:ext cx="2001067" cy="6349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96C5D0-A41F-840E-6889-C23AD42E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0800" y="44452"/>
            <a:ext cx="1940356" cy="10325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4000">
                <a:solidFill>
                  <a:srgbClr val="0033CC"/>
                </a:solidFill>
                <a:latin typeface="Garamond" panose="02020404030301010803" pitchFamily="18" charset="0"/>
              </a:defRPr>
            </a:lvl1pPr>
          </a:lstStyle>
          <a:p>
            <a:r>
              <a:rPr lang="pt-BR" sz="3600" b="1" dirty="0" err="1">
                <a:solidFill>
                  <a:srgbClr val="0033CC"/>
                </a:solidFill>
                <a:latin typeface="Garamond" panose="02020404030301010803" pitchFamily="18" charset="0"/>
              </a:rPr>
              <a:t>xxx</a:t>
            </a:r>
            <a:br>
              <a:rPr lang="pt-BR" b="1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pt-BR" sz="4400" b="1" dirty="0" err="1">
                <a:solidFill>
                  <a:srgbClr val="0033CC"/>
                </a:solidFill>
                <a:latin typeface="Garamond" panose="02020404030301010803" pitchFamily="18" charset="0"/>
              </a:rPr>
              <a:t>xxxxxx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A935892-5C83-445E-A000-851E878EC90B}" type="datetimeFigureOut">
              <a:rPr lang="pt-BR" smtClean="0"/>
              <a:pPr/>
              <a:t>02/02/2024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46233AD8-F7D6-42FF-BFFD-CB3F24CC86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042E20-6877-69E3-D863-A7FF2D0F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5426" y="61913"/>
            <a:ext cx="1033948" cy="5502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638BACA-3AFE-D7E0-B055-3EBB64F945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0800" y="44452"/>
            <a:ext cx="1940356" cy="10325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02/02/2024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  <a:br>
              <a:rPr lang="pt-BR" dirty="0"/>
            </a:br>
            <a:r>
              <a:rPr lang="pt-BR" sz="4400" dirty="0" err="1"/>
              <a:t>xxxxx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7A935892-5C83-445E-A000-851E878EC90B}" type="datetimeFigureOut">
              <a:rPr lang="pt-BR" smtClean="0"/>
              <a:pPr/>
              <a:t>02/02/2024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46233AD8-F7D6-42FF-BFFD-CB3F24CC86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55C925-5770-6162-7A1F-B3555FE71B6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116278" y="136524"/>
            <a:ext cx="932244" cy="4961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 5"/>
          <p:cNvSpPr/>
          <p:nvPr/>
        </p:nvSpPr>
        <p:spPr>
          <a:xfrm>
            <a:off x="-329760" y="1290960"/>
            <a:ext cx="9702360" cy="5573160"/>
          </a:xfrm>
          <a:custGeom>
            <a:avLst/>
            <a:gdLst>
              <a:gd name="textAreaLeft" fmla="*/ 0 w 9702360"/>
              <a:gd name="textAreaRight" fmla="*/ 9702720 w 9702360"/>
              <a:gd name="textAreaTop" fmla="*/ 0 h 5573160"/>
              <a:gd name="textAreaBottom" fmla="*/ 5573520 h 5573160"/>
            </a:gdLst>
            <a:ahLst/>
            <a:cxnLst/>
            <a:rect l="textAreaLeft" t="textAreaTop" r="textAreaRight" b="textAreaBottom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Freeform 6"/>
          <p:cNvSpPr/>
          <p:nvPr/>
        </p:nvSpPr>
        <p:spPr>
          <a:xfrm>
            <a:off x="670320" y="2010600"/>
            <a:ext cx="7373520" cy="4848480"/>
          </a:xfrm>
          <a:custGeom>
            <a:avLst/>
            <a:gdLst>
              <a:gd name="textAreaLeft" fmla="*/ 0 w 7373520"/>
              <a:gd name="textAreaRight" fmla="*/ 7373880 w 7373520"/>
              <a:gd name="textAreaTop" fmla="*/ 0 h 4848480"/>
              <a:gd name="textAreaBottom" fmla="*/ 4848840 h 4848480"/>
            </a:gdLst>
            <a:ahLst/>
            <a:cxnLst/>
            <a:rect l="textAreaLeft" t="textAreaTop" r="textAreaRight" b="textAreaBottom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Freeform 7"/>
          <p:cNvSpPr/>
          <p:nvPr/>
        </p:nvSpPr>
        <p:spPr>
          <a:xfrm>
            <a:off x="251280" y="1780920"/>
            <a:ext cx="8035560" cy="5083200"/>
          </a:xfrm>
          <a:custGeom>
            <a:avLst/>
            <a:gdLst>
              <a:gd name="textAreaLeft" fmla="*/ 0 w 8035560"/>
              <a:gd name="textAreaRight" fmla="*/ 8035920 w 8035560"/>
              <a:gd name="textAreaTop" fmla="*/ 0 h 5083200"/>
              <a:gd name="textAreaBottom" fmla="*/ 5083560 h 5083200"/>
            </a:gdLst>
            <a:ahLst/>
            <a:cxnLst/>
            <a:rect l="textAreaLeft" t="textAreaTop" r="textAreaRight" b="textAreaBottom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Freeform 8"/>
          <p:cNvSpPr/>
          <p:nvPr/>
        </p:nvSpPr>
        <p:spPr>
          <a:xfrm>
            <a:off x="81216" y="318748"/>
            <a:ext cx="10334160" cy="6321600"/>
          </a:xfrm>
          <a:custGeom>
            <a:avLst/>
            <a:gdLst>
              <a:gd name="textAreaLeft" fmla="*/ 0 w 10334160"/>
              <a:gd name="textAreaRight" fmla="*/ 10334520 w 10334160"/>
              <a:gd name="textAreaTop" fmla="*/ 0 h 6321600"/>
              <a:gd name="textAreaBottom" fmla="*/ 6321960 h 6321600"/>
            </a:gdLst>
            <a:ahLst/>
            <a:cxnLst/>
            <a:rect l="textAreaLeft" t="textAreaTop" r="textAreaRight" b="textAreaBottom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Freeform 9"/>
          <p:cNvSpPr/>
          <p:nvPr/>
        </p:nvSpPr>
        <p:spPr>
          <a:xfrm>
            <a:off x="3600" y="6178680"/>
            <a:ext cx="504360" cy="681120"/>
          </a:xfrm>
          <a:custGeom>
            <a:avLst/>
            <a:gdLst>
              <a:gd name="textAreaLeft" fmla="*/ 0 w 504360"/>
              <a:gd name="textAreaRight" fmla="*/ 504720 w 504360"/>
              <a:gd name="textAreaTop" fmla="*/ 0 h 681120"/>
              <a:gd name="textAreaBottom" fmla="*/ 681480 h 681120"/>
            </a:gdLst>
            <a:ahLst/>
            <a:cxnLst/>
            <a:rect l="textAreaLeft" t="textAreaTop" r="textAreaRight" b="textAreaBottom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Freeform 10"/>
          <p:cNvSpPr/>
          <p:nvPr/>
        </p:nvSpPr>
        <p:spPr>
          <a:xfrm>
            <a:off x="-1080" y="-59400"/>
            <a:ext cx="11091600" cy="6923520"/>
          </a:xfrm>
          <a:custGeom>
            <a:avLst/>
            <a:gdLst>
              <a:gd name="textAreaLeft" fmla="*/ 0 w 11091600"/>
              <a:gd name="textAreaRight" fmla="*/ 11091960 w 11091600"/>
              <a:gd name="textAreaTop" fmla="*/ 0 h 6923520"/>
              <a:gd name="textAreaBottom" fmla="*/ 6923880 h 6923520"/>
            </a:gdLst>
            <a:ahLst/>
            <a:cxnLst/>
            <a:rect l="textAreaLeft" t="textAreaTop" r="textAreaRight" b="textAreaBottom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Freeform 12"/>
          <p:cNvSpPr/>
          <p:nvPr/>
        </p:nvSpPr>
        <p:spPr>
          <a:xfrm>
            <a:off x="-1080" y="-1800"/>
            <a:ext cx="1056960" cy="614160"/>
          </a:xfrm>
          <a:custGeom>
            <a:avLst/>
            <a:gdLst>
              <a:gd name="textAreaLeft" fmla="*/ 0 w 1056960"/>
              <a:gd name="textAreaRight" fmla="*/ 1057320 w 1056960"/>
              <a:gd name="textAreaTop" fmla="*/ 0 h 614160"/>
              <a:gd name="textAreaBottom" fmla="*/ 614520 h 614160"/>
            </a:gdLst>
            <a:ahLst/>
            <a:cxnLst/>
            <a:rect l="textAreaLeft" t="textAreaTop" r="textAreaRight" b="textAreaBottom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Freeform 14"/>
          <p:cNvSpPr/>
          <p:nvPr/>
        </p:nvSpPr>
        <p:spPr>
          <a:xfrm>
            <a:off x="3600" y="-6840"/>
            <a:ext cx="595080" cy="352440"/>
          </a:xfrm>
          <a:custGeom>
            <a:avLst/>
            <a:gdLst>
              <a:gd name="textAreaLeft" fmla="*/ 0 w 595080"/>
              <a:gd name="textAreaRight" fmla="*/ 595440 w 595080"/>
              <a:gd name="textAreaTop" fmla="*/ 0 h 352440"/>
              <a:gd name="textAreaBottom" fmla="*/ 352800 h 352440"/>
            </a:gdLst>
            <a:ahLst/>
            <a:cxnLst/>
            <a:rect l="textAreaLeft" t="textAreaTop" r="textAreaRight" b="textAreaBottom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Freeform 16"/>
          <p:cNvSpPr/>
          <p:nvPr/>
        </p:nvSpPr>
        <p:spPr>
          <a:xfrm>
            <a:off x="-1080" y="-1800"/>
            <a:ext cx="356760" cy="213480"/>
          </a:xfrm>
          <a:custGeom>
            <a:avLst/>
            <a:gdLst>
              <a:gd name="textAreaLeft" fmla="*/ 0 w 356760"/>
              <a:gd name="textAreaRight" fmla="*/ 357120 w 356760"/>
              <a:gd name="textAreaTop" fmla="*/ 0 h 213480"/>
              <a:gd name="textAreaBottom" fmla="*/ 213840 h 213480"/>
            </a:gdLst>
            <a:ahLst/>
            <a:cxnLst/>
            <a:rect l="textAreaLeft" t="textAreaTop" r="textAreaRight" b="textAreaBottom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>
            <a:solidFill>
              <a:srgbClr val="000000">
                <a:alpha val="20000"/>
              </a:srgbClr>
            </a:solidFill>
            <a:prstDash val="dashDot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Freeform 11"/>
          <p:cNvSpPr/>
          <p:nvPr/>
        </p:nvSpPr>
        <p:spPr>
          <a:xfrm>
            <a:off x="5426640" y="-1800"/>
            <a:ext cx="5787720" cy="6846840"/>
          </a:xfrm>
          <a:custGeom>
            <a:avLst/>
            <a:gdLst>
              <a:gd name="textAreaLeft" fmla="*/ 0 w 5787720"/>
              <a:gd name="textAreaRight" fmla="*/ 5788080 w 5787720"/>
              <a:gd name="textAreaTop" fmla="*/ 0 h 6846840"/>
              <a:gd name="textAreaBottom" fmla="*/ 6847200 h 6846840"/>
            </a:gdLst>
            <a:ahLst/>
            <a:cxnLst/>
            <a:rect l="textAreaLeft" t="textAreaTop" r="textAreaRight" b="textAreaBottom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Freeform 21"/>
          <p:cNvSpPr/>
          <p:nvPr/>
        </p:nvSpPr>
        <p:spPr>
          <a:xfrm>
            <a:off x="9235080" y="2880"/>
            <a:ext cx="2950920" cy="2554920"/>
          </a:xfrm>
          <a:custGeom>
            <a:avLst/>
            <a:gdLst>
              <a:gd name="textAreaLeft" fmla="*/ 0 w 2950920"/>
              <a:gd name="textAreaRight" fmla="*/ 2951280 w 2950920"/>
              <a:gd name="textAreaTop" fmla="*/ 0 h 2554920"/>
              <a:gd name="textAreaBottom" fmla="*/ 2555280 h 2554920"/>
            </a:gdLst>
            <a:ahLst/>
            <a:cxnLst/>
            <a:rect l="textAreaLeft" t="textAreaTop" r="textAreaRight" b="textAreaBottom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Freeform: Shape 1119"/>
          <p:cNvSpPr/>
          <p:nvPr/>
        </p:nvSpPr>
        <p:spPr>
          <a:xfrm rot="20931600">
            <a:off x="429015" y="2618224"/>
            <a:ext cx="4418280" cy="4259160"/>
          </a:xfrm>
          <a:custGeom>
            <a:avLst/>
            <a:gdLst>
              <a:gd name="textAreaLeft" fmla="*/ 0 w 4418280"/>
              <a:gd name="textAreaRight" fmla="*/ 4418640 w 4418280"/>
              <a:gd name="textAreaTop" fmla="*/ 0 h 4259160"/>
              <a:gd name="textAreaBottom" fmla="*/ 4259520 h 4259160"/>
            </a:gdLst>
            <a:ahLst/>
            <a:cxnLst/>
            <a:rect l="textAreaLeft" t="textAreaTop" r="textAreaRight" b="textAreaBottom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B75BD4-1E6F-37E9-4E64-03663448EE7E}"/>
              </a:ext>
            </a:extLst>
          </p:cNvPr>
          <p:cNvSpPr txBox="1"/>
          <p:nvPr/>
        </p:nvSpPr>
        <p:spPr>
          <a:xfrm>
            <a:off x="5521234" y="5895359"/>
            <a:ext cx="6481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strike="noStrike" spc="-1" dirty="0"/>
              <a:t>Centro de Excelência em Redes Inteligentes Sem Fio e </a:t>
            </a:r>
            <a:r>
              <a:rPr lang="pt-BR" sz="2000" b="1" spc="-1" dirty="0"/>
              <a:t>Serviços</a:t>
            </a:r>
            <a:r>
              <a:rPr lang="pt-BR" sz="2000" b="1" strike="noStrike" spc="-1" dirty="0"/>
              <a:t> Avançados </a:t>
            </a:r>
            <a:endParaRPr lang="pt-BR" sz="2000" b="1" dirty="0"/>
          </a:p>
        </p:txBody>
      </p:sp>
      <p:pic>
        <p:nvPicPr>
          <p:cNvPr id="2" name="Imagem 1" descr="links de cadeia">
            <a:extLst>
              <a:ext uri="{FF2B5EF4-FFF2-40B4-BE49-F238E27FC236}">
                <a16:creationId xmlns:a16="http://schemas.microsoft.com/office/drawing/2014/main" id="{46B0FFB5-DDB3-0552-08D8-AEC657230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7832" y="12960"/>
            <a:ext cx="12208848" cy="6886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03924B-F725-8C31-0CD7-136B5099A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83" y="1158357"/>
            <a:ext cx="10004733" cy="45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2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554DD-A821-1422-2F9D-31A7974E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308EBD-D693-53FC-BE97-BB7B95DB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6G Network</a:t>
            </a:r>
            <a:br>
              <a:rPr lang="en-US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en-US" sz="4900" dirty="0">
                <a:solidFill>
                  <a:srgbClr val="0033CC"/>
                </a:solidFill>
                <a:latin typeface="Garamond" panose="02020404030301010803" pitchFamily="18" charset="0"/>
              </a:rPr>
              <a:t>Network Beyond Communication</a:t>
            </a:r>
            <a:endParaRPr lang="en-US" dirty="0">
              <a:solidFill>
                <a:srgbClr val="0033CC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2733594-CD7A-DCB2-E8BD-F8ED068F7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918448" cy="4525963"/>
          </a:xfrm>
        </p:spPr>
        <p:txBody>
          <a:bodyPr>
            <a:normAutofit/>
          </a:bodyPr>
          <a:lstStyle/>
          <a:p>
            <a:r>
              <a:rPr lang="en-US" sz="2400">
                <a:effectLst/>
              </a:rPr>
              <a:t>Communications: primary objective of wireless and mobile networks up to 5G</a:t>
            </a:r>
          </a:p>
          <a:p>
            <a:endParaRPr lang="en-US" sz="2400">
              <a:effectLst/>
            </a:endParaRPr>
          </a:p>
          <a:p>
            <a:pPr lvl="1"/>
            <a:r>
              <a:rPr lang="en-US" sz="1800">
                <a:effectLst/>
              </a:rPr>
              <a:t>IoT and Edge Computing </a:t>
            </a:r>
            <a:r>
              <a:rPr lang="en-US" sz="1800"/>
              <a:t>-&gt; extending the network scope and capabilities beyond communications </a:t>
            </a:r>
          </a:p>
          <a:p>
            <a:pPr lvl="2"/>
            <a:r>
              <a:rPr lang="en-US" sz="1600"/>
              <a:t>Connectivity was still the primary target</a:t>
            </a:r>
          </a:p>
          <a:p>
            <a:pPr lvl="1"/>
            <a:endParaRPr lang="en-US" sz="1800"/>
          </a:p>
          <a:p>
            <a:pPr lvl="1"/>
            <a:r>
              <a:rPr lang="en-US" sz="1800"/>
              <a:t>6G Network: beyond conventional connectivity into accommodating and supporting novel services</a:t>
            </a:r>
          </a:p>
          <a:p>
            <a:pPr lvl="2"/>
            <a:r>
              <a:rPr lang="en-US" sz="1600"/>
              <a:t> Delivering added value from societal, innovation, and business perspectives </a:t>
            </a:r>
          </a:p>
          <a:p>
            <a:pPr lvl="2"/>
            <a:endParaRPr lang="en-US" sz="1400"/>
          </a:p>
          <a:p>
            <a:pPr lvl="1"/>
            <a:endParaRPr lang="en-US" sz="1800">
              <a:effectLst/>
            </a:endParaRPr>
          </a:p>
          <a:p>
            <a:pPr lvl="1"/>
            <a:endParaRPr lang="en-US" sz="2000">
              <a:effectLst/>
            </a:endParaRPr>
          </a:p>
          <a:p>
            <a:endParaRPr lang="en-US" sz="2400"/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9732C928-EF57-9FAF-0F1D-3C4E1712F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742489"/>
            <a:ext cx="5400600" cy="3976561"/>
          </a:xfrm>
          <a:prstGeom prst="rect">
            <a:avLst/>
          </a:prstGeom>
        </p:spPr>
      </p:pic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CF915B35-C526-7626-FD72-E9E7CB03F5FD}"/>
              </a:ext>
            </a:extLst>
          </p:cNvPr>
          <p:cNvSpPr/>
          <p:nvPr/>
        </p:nvSpPr>
        <p:spPr>
          <a:xfrm>
            <a:off x="6744072" y="2204864"/>
            <a:ext cx="4968552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64E13C2A-6AF4-4AD6-F7DD-E6F85604202B}"/>
              </a:ext>
            </a:extLst>
          </p:cNvPr>
          <p:cNvSpPr/>
          <p:nvPr/>
        </p:nvSpPr>
        <p:spPr>
          <a:xfrm>
            <a:off x="6734150" y="4710938"/>
            <a:ext cx="5050482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87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332D-EFFA-EE70-7B2B-53B6D6A3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37614C06-4A49-9DFE-CF6F-238C195C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Network Beyond Communication</a:t>
            </a:r>
            <a:br>
              <a:rPr lang="en-US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en-US" sz="4900" dirty="0"/>
              <a:t>D</a:t>
            </a:r>
            <a:r>
              <a:rPr lang="en-US" sz="4900" dirty="0">
                <a:solidFill>
                  <a:srgbClr val="0033CC"/>
                </a:solidFill>
                <a:latin typeface="Garamond" panose="02020404030301010803" pitchFamily="18" charset="0"/>
              </a:rPr>
              <a:t>ata management</a:t>
            </a:r>
            <a:endParaRPr lang="en-US" dirty="0">
              <a:solidFill>
                <a:srgbClr val="0033CC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1E91D6D-DC0C-23FB-2B7E-50C871F0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4340496" cy="3816424"/>
          </a:xfrm>
        </p:spPr>
        <p:txBody>
          <a:bodyPr>
            <a:normAutofit/>
          </a:bodyPr>
          <a:lstStyle/>
          <a:p>
            <a:r>
              <a:rPr lang="en-US" sz="2000" dirty="0"/>
              <a:t>New applications : require advanced data management capabilities</a:t>
            </a:r>
          </a:p>
          <a:p>
            <a:r>
              <a:rPr lang="en-US" sz="2000" dirty="0"/>
              <a:t>New devices: diverse capabilities and provided data</a:t>
            </a:r>
          </a:p>
          <a:p>
            <a:r>
              <a:rPr lang="en-US" sz="2000" dirty="0"/>
              <a:t>Requirements: flexible and scalable data management solutions able to handle massive amounts of data</a:t>
            </a:r>
          </a:p>
          <a:p>
            <a:r>
              <a:rPr lang="en-US" sz="2000" dirty="0"/>
              <a:t>Seamless user experience</a:t>
            </a:r>
            <a:endParaRPr lang="en-US" sz="2000" dirty="0">
              <a:effectLst/>
            </a:endParaRPr>
          </a:p>
          <a:p>
            <a:pPr lvl="1"/>
            <a:endParaRPr lang="en-US" sz="2000" dirty="0">
              <a:effectLst/>
            </a:endParaRPr>
          </a:p>
          <a:p>
            <a:endParaRPr lang="en-US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3F3387-3647-B26B-C276-C8856663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72" y="1395914"/>
            <a:ext cx="7324800" cy="318521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19852A6-529B-7012-D4CF-A2551E7E25D4}"/>
              </a:ext>
            </a:extLst>
          </p:cNvPr>
          <p:cNvSpPr txBox="1"/>
          <p:nvPr/>
        </p:nvSpPr>
        <p:spPr>
          <a:xfrm>
            <a:off x="5612908" y="5051710"/>
            <a:ext cx="4875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err="1">
                <a:latin typeface="Garamond" panose="02020404030301010803" pitchFamily="18" charset="0"/>
              </a:rPr>
              <a:t>Convergence</a:t>
            </a:r>
            <a:r>
              <a:rPr lang="pt-BR" sz="2400" dirty="0">
                <a:latin typeface="Garamond" panose="02020404030301010803" pitchFamily="18" charset="0"/>
              </a:rPr>
              <a:t> </a:t>
            </a:r>
            <a:r>
              <a:rPr lang="pt-BR" sz="2400" dirty="0" err="1">
                <a:latin typeface="Garamond" panose="02020404030301010803" pitchFamily="18" charset="0"/>
              </a:rPr>
              <a:t>of</a:t>
            </a:r>
            <a:r>
              <a:rPr lang="pt-BR" sz="2400" dirty="0">
                <a:latin typeface="Garamond" panose="02020404030301010803" pitchFamily="18" charset="0"/>
              </a:rPr>
              <a:t> communication </a:t>
            </a:r>
            <a:r>
              <a:rPr lang="pt-BR" sz="2400" dirty="0" err="1">
                <a:latin typeface="Garamond" panose="02020404030301010803" pitchFamily="18" charset="0"/>
              </a:rPr>
              <a:t>and</a:t>
            </a:r>
            <a:r>
              <a:rPr lang="pt-BR" sz="2400" dirty="0">
                <a:latin typeface="Garamond" panose="02020404030301010803" pitchFamily="18" charset="0"/>
              </a:rPr>
              <a:t> </a:t>
            </a:r>
            <a:r>
              <a:rPr lang="pt-BR" sz="2400" dirty="0" err="1">
                <a:latin typeface="Garamond" panose="02020404030301010803" pitchFamily="18" charset="0"/>
              </a:rPr>
              <a:t>computing</a:t>
            </a:r>
            <a:r>
              <a:rPr lang="pt-BR" sz="2400" dirty="0"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58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97BA-67D7-D520-F9C1-A66D32AB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C74E30C9-5ACC-15E8-F5C4-56931A05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Network Beyond Communication</a:t>
            </a:r>
            <a:br>
              <a:rPr lang="en-US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pt-BR" sz="4900" dirty="0" err="1">
                <a:effectLst/>
              </a:rPr>
              <a:t>Protocols</a:t>
            </a:r>
            <a:r>
              <a:rPr lang="pt-BR" sz="4900" dirty="0">
                <a:effectLst/>
              </a:rPr>
              <a:t>, </a:t>
            </a:r>
            <a:r>
              <a:rPr lang="pt-BR" sz="4900" dirty="0" err="1">
                <a:effectLst/>
              </a:rPr>
              <a:t>signalling</a:t>
            </a:r>
            <a:r>
              <a:rPr lang="pt-BR" sz="4900" dirty="0">
                <a:effectLst/>
              </a:rPr>
              <a:t> </a:t>
            </a:r>
            <a:r>
              <a:rPr lang="pt-BR" sz="4900" dirty="0" err="1">
                <a:effectLst/>
              </a:rPr>
              <a:t>and</a:t>
            </a:r>
            <a:r>
              <a:rPr lang="pt-BR" sz="4900" dirty="0">
                <a:effectLst/>
              </a:rPr>
              <a:t> procedures for BCS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641D98E-12F3-7A68-AD61-6036BFBD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4340496" cy="3816424"/>
          </a:xfrm>
        </p:spPr>
        <p:txBody>
          <a:bodyPr>
            <a:normAutofit/>
          </a:bodyPr>
          <a:lstStyle/>
          <a:p>
            <a:r>
              <a:rPr lang="en-US" sz="2000" dirty="0"/>
              <a:t>Discovery of the compute</a:t>
            </a:r>
          </a:p>
          <a:p>
            <a:r>
              <a:rPr lang="en-US" sz="2000" dirty="0"/>
              <a:t>Synchronization and coordination among offloading and computing nodes </a:t>
            </a:r>
          </a:p>
          <a:p>
            <a:r>
              <a:rPr lang="en-US" sz="2000" dirty="0"/>
              <a:t>The coordination of communication and computation resources within the network </a:t>
            </a:r>
          </a:p>
          <a:p>
            <a:r>
              <a:rPr lang="en-US" sz="2000" dirty="0"/>
              <a:t>The impact of new sensing services on RAN </a:t>
            </a:r>
            <a:r>
              <a:rPr lang="en-US" sz="2000" dirty="0" err="1"/>
              <a:t>inerfaces</a:t>
            </a:r>
            <a:r>
              <a:rPr lang="en-US" sz="2000" dirty="0"/>
              <a:t> and functionality.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FB361-63EF-BF61-5FC2-DCDF6C86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22" y="1628800"/>
            <a:ext cx="6991434" cy="35365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FF3A8D-9DD2-F1A2-AC83-A2A7211AD57E}"/>
              </a:ext>
            </a:extLst>
          </p:cNvPr>
          <p:cNvSpPr txBox="1"/>
          <p:nvPr/>
        </p:nvSpPr>
        <p:spPr>
          <a:xfrm>
            <a:off x="5455081" y="5445224"/>
            <a:ext cx="6099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Convergence of communication and computing require news protocols, signaling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306238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FD73-516E-2EC5-2172-8D678E789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3BF3ED04-B468-DFA1-F4EB-C815DEA9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Network Beyond Communication</a:t>
            </a:r>
            <a:br>
              <a:rPr lang="en-US" sz="4000" dirty="0"/>
            </a:br>
            <a:r>
              <a:rPr lang="pt-BR" sz="4900" dirty="0"/>
              <a:t>JCAS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C386B41-7256-3F45-BC44-078F2712E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5184576" cy="352839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The inclusion of sensing capabilities in a wireless communication networks</a:t>
            </a:r>
          </a:p>
          <a:p>
            <a:pPr lvl="1"/>
            <a:r>
              <a:rPr lang="en-US" sz="1600" dirty="0">
                <a:effectLst/>
              </a:rPr>
              <a:t>many new use cases (e.g., Human Localization and Tracing, SLAM, 3D vison)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4008C2-F2C4-18D9-F489-A9384BAD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188" y="2108178"/>
            <a:ext cx="4666332" cy="303086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F14D7E8-8DA7-4446-E9BC-A6EAEE70DC0F}"/>
              </a:ext>
            </a:extLst>
          </p:cNvPr>
          <p:cNvSpPr txBox="1"/>
          <p:nvPr/>
        </p:nvSpPr>
        <p:spPr>
          <a:xfrm>
            <a:off x="6384032" y="547658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Garamond" panose="02020404030301010803" pitchFamily="18" charset="0"/>
              </a:rPr>
              <a:t>JCAS as </a:t>
            </a:r>
            <a:r>
              <a:rPr lang="pt-BR" dirty="0" err="1">
                <a:effectLst/>
                <a:latin typeface="Garamond" panose="02020404030301010803" pitchFamily="18" charset="0"/>
              </a:rPr>
              <a:t>the</a:t>
            </a:r>
            <a:r>
              <a:rPr lang="pt-BR" dirty="0">
                <a:effectLst/>
                <a:latin typeface="Garamond" panose="02020404030301010803" pitchFamily="18" charset="0"/>
              </a:rPr>
              <a:t> </a:t>
            </a:r>
            <a:r>
              <a:rPr lang="pt-BR" dirty="0" err="1">
                <a:effectLst/>
                <a:latin typeface="Garamond" panose="02020404030301010803" pitchFamily="18" charset="0"/>
              </a:rPr>
              <a:t>main</a:t>
            </a:r>
            <a:r>
              <a:rPr lang="pt-BR" dirty="0">
                <a:effectLst/>
                <a:latin typeface="Garamond" panose="02020404030301010803" pitchFamily="18" charset="0"/>
              </a:rPr>
              <a:t> 6G </a:t>
            </a:r>
            <a:r>
              <a:rPr lang="pt-BR" dirty="0" err="1">
                <a:effectLst/>
                <a:latin typeface="Garamond" panose="02020404030301010803" pitchFamily="18" charset="0"/>
              </a:rPr>
              <a:t>enabler</a:t>
            </a:r>
            <a:endParaRPr lang="pt-BR" dirty="0"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8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37441-292A-7CD0-EF92-95E56BBC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BBDB95A9-E647-AF3F-FCF6-B73763A7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Terminology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9D873C6-5878-BE44-6EE5-3AEA4F34C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r>
              <a:rPr lang="en-US" sz="2000" dirty="0"/>
              <a:t>Positioning </a:t>
            </a:r>
          </a:p>
          <a:p>
            <a:pPr lvl="1"/>
            <a:r>
              <a:rPr lang="en-US" sz="1600" dirty="0"/>
              <a:t>Estimation: position of the connected device</a:t>
            </a:r>
          </a:p>
          <a:p>
            <a:pPr lvl="1"/>
            <a:r>
              <a:rPr lang="en-US" sz="1600" dirty="0"/>
              <a:t>Positioning may rely on sensing information.</a:t>
            </a:r>
          </a:p>
          <a:p>
            <a:r>
              <a:rPr lang="en-US" sz="2000" dirty="0"/>
              <a:t>Localization</a:t>
            </a:r>
          </a:p>
          <a:p>
            <a:pPr lvl="1"/>
            <a:r>
              <a:rPr lang="en-US" sz="1600" dirty="0"/>
              <a:t>Includes also the estimation of the position of a passive object/target</a:t>
            </a:r>
          </a:p>
          <a:p>
            <a:r>
              <a:rPr lang="en-US" sz="2000" dirty="0"/>
              <a:t>Sensing comprises</a:t>
            </a:r>
          </a:p>
          <a:p>
            <a:pPr lvl="1"/>
            <a:r>
              <a:rPr lang="en-US" sz="1600" dirty="0"/>
              <a:t>Receiving a set of radio signals and processing these radio signals to extract information relevant for a service.</a:t>
            </a:r>
          </a:p>
          <a:p>
            <a:pPr lvl="1"/>
            <a:r>
              <a:rPr lang="en-US" sz="1600" dirty="0"/>
              <a:t>The received radio signals in general depend on the geometric state of the transmitter, receiver, and the environment</a:t>
            </a:r>
          </a:p>
          <a:p>
            <a:r>
              <a:rPr lang="en-US" sz="2000" dirty="0"/>
              <a:t>JCAS</a:t>
            </a:r>
          </a:p>
          <a:p>
            <a:pPr lvl="1"/>
            <a:r>
              <a:rPr lang="en-US" sz="1600" dirty="0"/>
              <a:t>Wireless systems that combines communication and sensing functionalities to reuse hardware, save resources (vs. having 2 systems), and/or for across-functional benefit. </a:t>
            </a:r>
            <a:endParaRPr lang="en-US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D78F73-BCC7-D5B4-0CE2-3199ED69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548680"/>
            <a:ext cx="3600400" cy="23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8D25072-0ECF-BBE4-595A-3986C9CB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r>
              <a:rPr lang="en-US" sz="2000" dirty="0"/>
              <a:t>Architectures</a:t>
            </a:r>
            <a:r>
              <a:rPr lang="en-US" sz="1800" kern="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 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000" dirty="0"/>
              <a:t>Waveforms, frame structures &amp; Resource allocation</a:t>
            </a:r>
          </a:p>
          <a:p>
            <a:endParaRPr lang="en-US" sz="2000" dirty="0"/>
          </a:p>
          <a:p>
            <a:r>
              <a:rPr lang="en-US" sz="2000" dirty="0"/>
              <a:t>Security &amp; </a:t>
            </a:r>
            <a:r>
              <a:rPr lang="en-US" sz="2000" dirty="0" err="1"/>
              <a:t>Privavacy</a:t>
            </a:r>
            <a:r>
              <a:rPr lang="en-US" sz="2000" dirty="0"/>
              <a:t> (not in the scope)</a:t>
            </a:r>
          </a:p>
        </p:txBody>
      </p:sp>
    </p:spTree>
    <p:extLst>
      <p:ext uri="{BB962C8B-B14F-4D97-AF65-F5344CB8AC3E}">
        <p14:creationId xmlns:p14="http://schemas.microsoft.com/office/powerpoint/2010/main" val="259991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1A01-51D6-53FB-B3AA-75603212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396401C-C25C-4918-AB4C-8CCC3BEC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5AC2EBA-4E12-34F0-786E-693842136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7416824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Architectures</a:t>
            </a:r>
            <a:r>
              <a:rPr lang="en-US" sz="2000" kern="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 </a:t>
            </a:r>
          </a:p>
          <a:p>
            <a:pPr lvl="1"/>
            <a:r>
              <a:rPr lang="en-US" sz="2000" dirty="0"/>
              <a:t>Investigating multiple sensing and localization deployment scenarios to provide a positioning/sensing solution</a:t>
            </a:r>
          </a:p>
          <a:p>
            <a:pPr lvl="2"/>
            <a:r>
              <a:rPr lang="en-US" sz="1800" dirty="0"/>
              <a:t>NTN-aided localization</a:t>
            </a:r>
          </a:p>
          <a:p>
            <a:pPr lvl="2"/>
            <a:r>
              <a:rPr lang="en-US" sz="1800" dirty="0"/>
              <a:t>Integrated communication and monostatic sensing</a:t>
            </a:r>
          </a:p>
          <a:p>
            <a:pPr lvl="2"/>
            <a:r>
              <a:rPr lang="en-US" sz="1800" dirty="0"/>
              <a:t>Integrated monostatic and bistatic sensing</a:t>
            </a:r>
          </a:p>
          <a:p>
            <a:pPr lvl="2"/>
            <a:r>
              <a:rPr lang="en-US" sz="1800" dirty="0"/>
              <a:t>Multi-static sensing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E69E8D5-7D94-60F5-547D-F0B573711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39741"/>
            <a:ext cx="2746030" cy="1379779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037E9D9-2F44-87B4-AACB-A3655C131E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r="9247"/>
          <a:stretch/>
        </p:blipFill>
        <p:spPr>
          <a:xfrm>
            <a:off x="9984432" y="1729530"/>
            <a:ext cx="1874951" cy="1800200"/>
          </a:xfrm>
          <a:prstGeom prst="rect">
            <a:avLst/>
          </a:prstGeom>
        </p:spPr>
      </p:pic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76A97CB4-A404-5B57-2A54-1B062444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672"/>
          <a:stretch/>
        </p:blipFill>
        <p:spPr>
          <a:xfrm>
            <a:off x="1272600" y="4711154"/>
            <a:ext cx="3672408" cy="1872208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0BEA7CA0-A53E-7685-2522-84C8CF50D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13" y="4581128"/>
            <a:ext cx="403032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DB5D0-1C80-3BA2-F269-3ECE8344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B5D5777-0F0E-09BC-0712-EA8BFAA3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3A2CAA4-A2F7-3191-43F1-D16DE96E3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Waveforms, frame structures &amp; Resource allocation</a:t>
            </a:r>
          </a:p>
          <a:p>
            <a:pPr lvl="1"/>
            <a:r>
              <a:rPr lang="en-US" sz="2000" kern="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Investigating methods to re/co-use communications infrastructure (waveforms and frames) for sensing and localization purposes</a:t>
            </a:r>
          </a:p>
          <a:p>
            <a:pPr lvl="2"/>
            <a:r>
              <a:rPr lang="en-US" sz="1800" kern="0" dirty="0"/>
              <a:t>Flexible baseband transceiver for JCAS</a:t>
            </a:r>
          </a:p>
          <a:p>
            <a:pPr lvl="2"/>
            <a:r>
              <a:rPr lang="en-US" sz="1800" kern="0" dirty="0"/>
              <a:t>Waveform learning for JCAS</a:t>
            </a:r>
          </a:p>
          <a:p>
            <a:pPr lvl="2"/>
            <a:r>
              <a:rPr lang="en-US" sz="1800" kern="0" dirty="0"/>
              <a:t>Optimization of OFDM-based bistatic sensing</a:t>
            </a:r>
          </a:p>
          <a:p>
            <a:pPr lvl="2"/>
            <a:endParaRPr lang="en-US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D186B9C8-EC7D-ADC0-59FE-8F36156B6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2" y="4283466"/>
            <a:ext cx="5040560" cy="2299896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9080D79B-3850-C029-AF46-EF2479ACE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4283466"/>
            <a:ext cx="5199121" cy="248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6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D4CE-147A-0042-6B1D-66DBE9AC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54BE91F-D664-368F-F34F-4357AF48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021741A-D74D-B0F6-4518-8B41F4E6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Waveforms, frame structures &amp; Resource allocation</a:t>
            </a:r>
          </a:p>
          <a:p>
            <a:pPr lvl="2"/>
            <a:endParaRPr lang="en-US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000" kern="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Optimal precoding and resource allocation through model-based and data-driven techniques</a:t>
            </a:r>
          </a:p>
          <a:p>
            <a:pPr lvl="2"/>
            <a:r>
              <a:rPr lang="en-US" sz="1800" kern="0" dirty="0"/>
              <a:t>Multiband hybrid-beamforming transceiver</a:t>
            </a:r>
          </a:p>
          <a:p>
            <a:pPr lvl="2"/>
            <a:r>
              <a:rPr lang="en-US" sz="1800" kern="0" dirty="0"/>
              <a:t>6D tracking in JCAS scenarios</a:t>
            </a:r>
          </a:p>
          <a:p>
            <a:pPr lvl="2"/>
            <a:r>
              <a:rPr lang="en-US" sz="1800" kern="0" dirty="0"/>
              <a:t>Inter-UE sensing</a:t>
            </a:r>
          </a:p>
          <a:p>
            <a:pPr lvl="1"/>
            <a:endParaRPr lang="en-US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20DF3A-D308-36B5-1AF6-6F1E2808B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57594"/>
            <a:ext cx="4380756" cy="20188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4AD2F1-2DB5-13D1-657E-B2CDD9523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4344184"/>
            <a:ext cx="4380756" cy="20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C8F14-9BAE-13DD-DEF0-17ECED71D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347AD612-0762-BD10-81D0-657B22A1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7CB9117-DFC7-83C2-E272-26B046B47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Integration of quantum communication-sensing for enhancing 6G beyond communication capabilities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Indoor mapping using </a:t>
            </a:r>
            <a:r>
              <a:rPr lang="en-US" sz="2400" dirty="0" err="1"/>
              <a:t>mmWave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C&amp;S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769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7368" y="2085938"/>
            <a:ext cx="10585176" cy="1470025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latin typeface="Garamond" panose="02020404030301010803" pitchFamily="18" charset="0"/>
              </a:rPr>
              <a:t>Joint Communication </a:t>
            </a:r>
            <a:r>
              <a:rPr lang="pt-BR" dirty="0" err="1">
                <a:latin typeface="Garamond" panose="02020404030301010803" pitchFamily="18" charset="0"/>
              </a:rPr>
              <a:t>and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Sensing</a:t>
            </a:r>
            <a:r>
              <a:rPr lang="pt-BR" dirty="0">
                <a:latin typeface="Garamond" panose="02020404030301010803" pitchFamily="18" charset="0"/>
              </a:rPr>
              <a:t> (JCAS)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7400" y="4772062"/>
            <a:ext cx="11957200" cy="1224136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Participante</a:t>
            </a:r>
            <a:r>
              <a:rPr lang="ia-Latn-001" sz="280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:</a:t>
            </a:r>
            <a:endParaRPr lang="ia-Latn-001" sz="1900">
              <a:solidFill>
                <a:schemeClr val="tx1"/>
              </a:solidFill>
              <a:latin typeface="Garamond" panose="02020404030301010803" pitchFamily="18" charset="0"/>
              <a:cs typeface="Arial" pitchFamily="34" charset="0"/>
            </a:endParaRPr>
          </a:p>
          <a:p>
            <a:pPr algn="l"/>
            <a:r>
              <a:rPr lang="pt-BR" sz="2800" dirty="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Coordenador do Grupo</a:t>
            </a:r>
            <a:r>
              <a:rPr lang="ia-Latn-001" sz="280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: </a:t>
            </a:r>
            <a:r>
              <a:rPr lang="pt-BR" sz="2200" dirty="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Rodrigo Pinto</a:t>
            </a:r>
            <a:endParaRPr lang="pt-BR" sz="2800" dirty="0">
              <a:solidFill>
                <a:schemeClr val="tx1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00405" y="3990357"/>
            <a:ext cx="1135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Garamond" panose="02020404030301010803" pitchFamily="18" charset="0"/>
                <a:cs typeface="Arial" panose="020B0604020202020204" pitchFamily="34" charset="0"/>
              </a:rPr>
              <a:t>Grupo/Eixo Temático: Pesquisas em 6G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03D94E-EBD2-3982-8355-FC0B5784EFEF}"/>
              </a:ext>
            </a:extLst>
          </p:cNvPr>
          <p:cNvSpPr txBox="1"/>
          <p:nvPr/>
        </p:nvSpPr>
        <p:spPr>
          <a:xfrm>
            <a:off x="10291194" y="6381328"/>
            <a:ext cx="191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a-Latn-001" dirty="0">
                <a:latin typeface="Garamond" panose="02020404030301010803" pitchFamily="18" charset="0"/>
              </a:rPr>
              <a:t>Data</a:t>
            </a:r>
            <a:r>
              <a:rPr lang="ia-Latn-001">
                <a:latin typeface="Garamond" panose="02020404030301010803" pitchFamily="18" charset="0"/>
              </a:rPr>
              <a:t>: </a:t>
            </a:r>
            <a:r>
              <a:rPr lang="pt-BR" dirty="0">
                <a:latin typeface="Garamond" panose="02020404030301010803" pitchFamily="18" charset="0"/>
              </a:rPr>
              <a:t>30</a:t>
            </a:r>
            <a:r>
              <a:rPr lang="ia-Latn-001">
                <a:latin typeface="Garamond" panose="02020404030301010803" pitchFamily="18" charset="0"/>
              </a:rPr>
              <a:t>/</a:t>
            </a:r>
            <a:r>
              <a:rPr lang="pt-BR" dirty="0">
                <a:latin typeface="Garamond" panose="02020404030301010803" pitchFamily="18" charset="0"/>
              </a:rPr>
              <a:t>01</a:t>
            </a:r>
            <a:r>
              <a:rPr lang="ia-Latn-001" dirty="0">
                <a:latin typeface="Garamond" panose="02020404030301010803" pitchFamily="18" charset="0"/>
              </a:rPr>
              <a:t>/202</a:t>
            </a:r>
            <a:r>
              <a:rPr lang="pt-BR" dirty="0">
                <a:latin typeface="Garamond" panose="02020404030301010803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8B0D-3787-2A05-6E9B-43A0DBA9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15739439-1199-9681-5161-DDB4A9EE6646}"/>
              </a:ext>
            </a:extLst>
          </p:cNvPr>
          <p:cNvSpPr/>
          <p:nvPr/>
        </p:nvSpPr>
        <p:spPr>
          <a:xfrm>
            <a:off x="40369" y="1166182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373C2D10-8563-C2BE-8364-CC6C4243AED8}"/>
              </a:ext>
            </a:extLst>
          </p:cNvPr>
          <p:cNvSpPr/>
          <p:nvPr/>
        </p:nvSpPr>
        <p:spPr>
          <a:xfrm>
            <a:off x="1055440" y="1146969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83D78FE8-D68E-1899-556C-07D77DCB30AE}"/>
              </a:ext>
            </a:extLst>
          </p:cNvPr>
          <p:cNvSpPr/>
          <p:nvPr/>
        </p:nvSpPr>
        <p:spPr>
          <a:xfrm>
            <a:off x="2060072" y="1172142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1B22CE70-ED8B-3CBE-4FCA-BB36D4E3B45E}"/>
              </a:ext>
            </a:extLst>
          </p:cNvPr>
          <p:cNvSpPr/>
          <p:nvPr/>
        </p:nvSpPr>
        <p:spPr>
          <a:xfrm>
            <a:off x="3093595" y="1186059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C11D773-D15C-A0CC-7B9B-224476686A55}"/>
              </a:ext>
            </a:extLst>
          </p:cNvPr>
          <p:cNvSpPr/>
          <p:nvPr/>
        </p:nvSpPr>
        <p:spPr>
          <a:xfrm>
            <a:off x="4114048" y="1168151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DFC9E71-EF56-DDF3-68FE-B59FAD2BF3F4}"/>
              </a:ext>
            </a:extLst>
          </p:cNvPr>
          <p:cNvSpPr/>
          <p:nvPr/>
        </p:nvSpPr>
        <p:spPr>
          <a:xfrm>
            <a:off x="5131750" y="1166182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094D670A-3B7E-9F43-6A9D-0242957C8ADF}"/>
              </a:ext>
            </a:extLst>
          </p:cNvPr>
          <p:cNvSpPr/>
          <p:nvPr/>
        </p:nvSpPr>
        <p:spPr>
          <a:xfrm>
            <a:off x="6165273" y="1186059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4BF3273F-6B09-39B0-3910-D9344F181021}"/>
              </a:ext>
            </a:extLst>
          </p:cNvPr>
          <p:cNvSpPr/>
          <p:nvPr/>
        </p:nvSpPr>
        <p:spPr>
          <a:xfrm>
            <a:off x="7201427" y="1186059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48EB6123-7A90-574B-B9B3-20DC61DA580F}"/>
              </a:ext>
            </a:extLst>
          </p:cNvPr>
          <p:cNvSpPr/>
          <p:nvPr/>
        </p:nvSpPr>
        <p:spPr>
          <a:xfrm>
            <a:off x="8189455" y="1168285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F8B58286-5FD0-23B9-0B7F-57B12192C9BC}"/>
              </a:ext>
            </a:extLst>
          </p:cNvPr>
          <p:cNvSpPr/>
          <p:nvPr/>
        </p:nvSpPr>
        <p:spPr>
          <a:xfrm>
            <a:off x="9207157" y="1166316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6F27010A-7584-A683-42B3-2C32C65A2DF9}"/>
              </a:ext>
            </a:extLst>
          </p:cNvPr>
          <p:cNvSpPr/>
          <p:nvPr/>
        </p:nvSpPr>
        <p:spPr>
          <a:xfrm>
            <a:off x="10240680" y="1186193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34DBFA97-0AD1-2556-6432-CF10575604C5}"/>
              </a:ext>
            </a:extLst>
          </p:cNvPr>
          <p:cNvSpPr/>
          <p:nvPr/>
        </p:nvSpPr>
        <p:spPr>
          <a:xfrm>
            <a:off x="11276834" y="1186193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50CE5CD2-BCA2-DD28-A879-E9B64FF33A9D}"/>
              </a:ext>
            </a:extLst>
          </p:cNvPr>
          <p:cNvSpPr/>
          <p:nvPr/>
        </p:nvSpPr>
        <p:spPr>
          <a:xfrm>
            <a:off x="40369" y="1186059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Fev24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7A320890-9437-B845-62DC-A2CF6D561877}"/>
              </a:ext>
            </a:extLst>
          </p:cNvPr>
          <p:cNvSpPr/>
          <p:nvPr/>
        </p:nvSpPr>
        <p:spPr>
          <a:xfrm>
            <a:off x="11274203" y="1186058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Jan25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0CB69831-4125-B52F-F510-962BC9DC1E1D}"/>
              </a:ext>
            </a:extLst>
          </p:cNvPr>
          <p:cNvSpPr/>
          <p:nvPr/>
        </p:nvSpPr>
        <p:spPr>
          <a:xfrm>
            <a:off x="1096462" y="1186059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Mar24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9186121-AA89-79FE-A9F6-8C0C3C28FF13}"/>
              </a:ext>
            </a:extLst>
          </p:cNvPr>
          <p:cNvSpPr/>
          <p:nvPr/>
        </p:nvSpPr>
        <p:spPr>
          <a:xfrm>
            <a:off x="2118678" y="1197427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Abril24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1B308DB4-0E53-409E-366E-CE4B201CA359}"/>
              </a:ext>
            </a:extLst>
          </p:cNvPr>
          <p:cNvSpPr/>
          <p:nvPr/>
        </p:nvSpPr>
        <p:spPr>
          <a:xfrm>
            <a:off x="3174771" y="1197427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Maio24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DF3C2462-4C7D-FDFF-ABEA-497DA7898545}"/>
              </a:ext>
            </a:extLst>
          </p:cNvPr>
          <p:cNvSpPr/>
          <p:nvPr/>
        </p:nvSpPr>
        <p:spPr>
          <a:xfrm>
            <a:off x="4079776" y="1196752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Junho24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29E78536-9DDD-29AE-2658-5B9F7C800E76}"/>
              </a:ext>
            </a:extLst>
          </p:cNvPr>
          <p:cNvSpPr/>
          <p:nvPr/>
        </p:nvSpPr>
        <p:spPr>
          <a:xfrm>
            <a:off x="5135869" y="1196752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Jul24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7DA3E55E-B394-AFB5-F396-EC0137F7C260}"/>
              </a:ext>
            </a:extLst>
          </p:cNvPr>
          <p:cNvSpPr/>
          <p:nvPr/>
        </p:nvSpPr>
        <p:spPr>
          <a:xfrm>
            <a:off x="6158085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Agos24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30E0120A-56DB-F4FD-F2CD-CA3A975C5942}"/>
              </a:ext>
            </a:extLst>
          </p:cNvPr>
          <p:cNvSpPr/>
          <p:nvPr/>
        </p:nvSpPr>
        <p:spPr>
          <a:xfrm>
            <a:off x="7214178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Set24</a:t>
            </a: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7D4F0CDD-4D09-996F-2913-19E35F235D0B}"/>
              </a:ext>
            </a:extLst>
          </p:cNvPr>
          <p:cNvSpPr/>
          <p:nvPr/>
        </p:nvSpPr>
        <p:spPr>
          <a:xfrm>
            <a:off x="8214692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Out24</a:t>
            </a: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E133246D-BA67-2B9A-7E58-C22CA2D71FE6}"/>
              </a:ext>
            </a:extLst>
          </p:cNvPr>
          <p:cNvSpPr/>
          <p:nvPr/>
        </p:nvSpPr>
        <p:spPr>
          <a:xfrm>
            <a:off x="9255355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Nov24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8D32B35C-7080-BBA4-0235-5F8F894A06B1}"/>
              </a:ext>
            </a:extLst>
          </p:cNvPr>
          <p:cNvSpPr/>
          <p:nvPr/>
        </p:nvSpPr>
        <p:spPr>
          <a:xfrm>
            <a:off x="10255869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Dez24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FD41E5C-4D6C-0498-94FF-D5DF32D2A1E0}"/>
              </a:ext>
            </a:extLst>
          </p:cNvPr>
          <p:cNvSpPr/>
          <p:nvPr/>
        </p:nvSpPr>
        <p:spPr>
          <a:xfrm>
            <a:off x="-60632" y="1769421"/>
            <a:ext cx="3168200" cy="523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Garamond" panose="02020404030301010803" pitchFamily="18" charset="0"/>
              </a:rPr>
              <a:t>Revisão Bibliográfica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C3E0E38-5B00-E676-B163-6F93E653CB7C}"/>
              </a:ext>
            </a:extLst>
          </p:cNvPr>
          <p:cNvSpPr/>
          <p:nvPr/>
        </p:nvSpPr>
        <p:spPr>
          <a:xfrm>
            <a:off x="1096462" y="3397446"/>
            <a:ext cx="10194415" cy="4427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Desenvolvimento de soluções/protótipos 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60679C1-6482-58D0-1DDC-317F6702293E}"/>
              </a:ext>
            </a:extLst>
          </p:cNvPr>
          <p:cNvSpPr/>
          <p:nvPr/>
        </p:nvSpPr>
        <p:spPr>
          <a:xfrm>
            <a:off x="4108666" y="4234263"/>
            <a:ext cx="8180608" cy="4427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Avaliação de Cenários (Estudos de Caso) e de Propostas 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C205DF2-7D29-8DF1-4259-88AC473C4676}"/>
              </a:ext>
            </a:extLst>
          </p:cNvPr>
          <p:cNvSpPr/>
          <p:nvPr/>
        </p:nvSpPr>
        <p:spPr>
          <a:xfrm>
            <a:off x="4112194" y="4974254"/>
            <a:ext cx="8143340" cy="4427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Escrita de Relatório (Semestral)/Artigo 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68A8AFF-D50E-E2C9-E9E2-88E20D3A1EC9}"/>
              </a:ext>
            </a:extLst>
          </p:cNvPr>
          <p:cNvSpPr/>
          <p:nvPr/>
        </p:nvSpPr>
        <p:spPr>
          <a:xfrm>
            <a:off x="40370" y="5732153"/>
            <a:ext cx="12199446" cy="5448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Orientação de alunos de Iniciação Científica, Mestrado e de Doutorado 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979D7DE-45C1-0572-553F-AB9B0D91F36D}"/>
              </a:ext>
            </a:extLst>
          </p:cNvPr>
          <p:cNvSpPr/>
          <p:nvPr/>
        </p:nvSpPr>
        <p:spPr>
          <a:xfrm>
            <a:off x="2028476" y="2636597"/>
            <a:ext cx="9209019" cy="506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Garamond" panose="02020404030301010803" pitchFamily="18" charset="0"/>
              </a:rPr>
              <a:t>Simulação Computacional: definição da ferramenta, implementações e simulações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74B350D-1B5A-D143-027D-94FDF62B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-18873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>
                <a:solidFill>
                  <a:srgbClr val="0033CC"/>
                </a:solidFill>
              </a:rPr>
              <a:t>JCAS</a:t>
            </a:r>
            <a:br>
              <a:rPr lang="pt-BR" dirty="0">
                <a:solidFill>
                  <a:srgbClr val="0033CC"/>
                </a:solidFill>
              </a:rPr>
            </a:br>
            <a:r>
              <a:rPr lang="pt-BR" sz="4900" dirty="0">
                <a:solidFill>
                  <a:srgbClr val="0033CC"/>
                </a:solidFill>
              </a:rPr>
              <a:t>Planejamento</a:t>
            </a:r>
            <a:endParaRPr lang="pt-BR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45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4712B-9F13-A28D-5C5B-14C0BCEFDA9C}"/>
              </a:ext>
            </a:extLst>
          </p:cNvPr>
          <p:cNvSpPr txBox="1">
            <a:spLocks/>
          </p:cNvSpPr>
          <p:nvPr/>
        </p:nvSpPr>
        <p:spPr>
          <a:xfrm>
            <a:off x="4799856" y="140257"/>
            <a:ext cx="3974232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a-Latn-001" b="1" dirty="0">
                <a:solidFill>
                  <a:srgbClr val="0033CC"/>
                </a:solidFill>
              </a:rPr>
              <a:t>Sumário</a:t>
            </a:r>
            <a:endParaRPr lang="pt-BR" b="1" dirty="0">
              <a:solidFill>
                <a:srgbClr val="0033CC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9C6C06-B740-01D9-0646-014BD328BD5F}"/>
              </a:ext>
            </a:extLst>
          </p:cNvPr>
          <p:cNvSpPr txBox="1">
            <a:spLocks/>
          </p:cNvSpPr>
          <p:nvPr/>
        </p:nvSpPr>
        <p:spPr>
          <a:xfrm>
            <a:off x="191344" y="1268760"/>
            <a:ext cx="9743934" cy="48094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Visão Geral</a:t>
            </a:r>
            <a:endParaRPr lang="ia-Latn-001" sz="2600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P&amp;D -&gt; PDI</a:t>
            </a:r>
            <a:endParaRPr lang="ia-Latn-001" sz="2600" i="1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Network </a:t>
            </a:r>
            <a:r>
              <a:rPr lang="pt-BR" sz="2600" dirty="0" err="1">
                <a:latin typeface="Garamond" panose="02020404030301010803" pitchFamily="18" charset="0"/>
              </a:rPr>
              <a:t>beyond</a:t>
            </a:r>
            <a:r>
              <a:rPr lang="pt-BR" sz="2600" dirty="0">
                <a:latin typeface="Garamond" panose="02020404030301010803" pitchFamily="18" charset="0"/>
              </a:rPr>
              <a:t> communications 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Joint Communications &amp; </a:t>
            </a:r>
            <a:r>
              <a:rPr lang="pt-BR" sz="2600" dirty="0" err="1">
                <a:latin typeface="Garamond" panose="02020404030301010803" pitchFamily="18" charset="0"/>
              </a:rPr>
              <a:t>Sensing</a:t>
            </a:r>
            <a:endParaRPr lang="ia-Latn-001" sz="2600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Planejamento</a:t>
            </a:r>
          </a:p>
          <a:p>
            <a:pPr marL="0" indent="0">
              <a:buNone/>
            </a:pPr>
            <a:endParaRPr lang="pt-BR" sz="26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pt-BR" sz="2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79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E2B31C8-6823-5F13-5ED8-19EDC803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788EF465-66AB-CDB8-ACAD-7B60C1B6F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621380"/>
            <a:ext cx="4464496" cy="4450523"/>
          </a:xfrm>
          <a:prstGeom prst="rect">
            <a:avLst/>
          </a:prstGeom>
        </p:spPr>
      </p:pic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BF1CCC26-6EA6-99E2-17DB-34AC5B913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"/>
          <a:stretch/>
        </p:blipFill>
        <p:spPr>
          <a:xfrm>
            <a:off x="6118076" y="1997589"/>
            <a:ext cx="4320480" cy="40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EE74-E836-574F-ACCF-0F8E37A2F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72B3E7B-A7E7-7D8D-F8E4-8B939811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4" name="Imagem 3" descr="Gráfico, Gráfico de bolhas&#10;&#10;Descrição gerada automaticamente">
            <a:extLst>
              <a:ext uri="{FF2B5EF4-FFF2-40B4-BE49-F238E27FC236}">
                <a16:creationId xmlns:a16="http://schemas.microsoft.com/office/drawing/2014/main" id="{FA7105D7-BC27-8DD6-DF30-92307869E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636377"/>
            <a:ext cx="8136904" cy="40560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27F2B8-6B50-470D-E00A-E89AC6D06A98}"/>
              </a:ext>
            </a:extLst>
          </p:cNvPr>
          <p:cNvSpPr txBox="1"/>
          <p:nvPr/>
        </p:nvSpPr>
        <p:spPr>
          <a:xfrm>
            <a:off x="3359696" y="6063551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Garamond" panose="02020404030301010803" pitchFamily="18" charset="0"/>
              </a:rPr>
              <a:t>Hexa-X-II Use Case </a:t>
            </a:r>
            <a:r>
              <a:rPr lang="pt-BR" sz="2400" dirty="0" err="1">
                <a:effectLst/>
                <a:latin typeface="Garamond" panose="02020404030301010803" pitchFamily="18" charset="0"/>
              </a:rPr>
              <a:t>Families</a:t>
            </a:r>
            <a:endParaRPr lang="pt-BR" sz="2400" dirty="0"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55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8BD59-BEC3-9956-7561-8FFEF33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B7FDF50-B06B-1A23-6DF1-E7E03340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F9349B-B239-FADE-1849-756FE3CCB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916832"/>
            <a:ext cx="10238928" cy="446840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32E1F6C-2B2F-7B7E-9004-46534CD11733}"/>
              </a:ext>
            </a:extLst>
          </p:cNvPr>
          <p:cNvSpPr txBox="1"/>
          <p:nvPr/>
        </p:nvSpPr>
        <p:spPr>
          <a:xfrm>
            <a:off x="4583832" y="1232972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Garamond" panose="02020404030301010803" pitchFamily="18" charset="0"/>
              </a:rPr>
              <a:t>Key </a:t>
            </a:r>
            <a:r>
              <a:rPr lang="pt-BR" sz="2400" dirty="0" err="1">
                <a:effectLst/>
                <a:latin typeface="Garamond" panose="02020404030301010803" pitchFamily="18" charset="0"/>
              </a:rPr>
              <a:t>worldwide</a:t>
            </a:r>
            <a:r>
              <a:rPr lang="pt-BR" sz="2400" dirty="0">
                <a:effectLst/>
                <a:latin typeface="Garamond" panose="02020404030301010803" pitchFamily="18" charset="0"/>
              </a:rPr>
              <a:t> </a:t>
            </a:r>
            <a:r>
              <a:rPr lang="pt-BR" sz="2400" dirty="0" err="1">
                <a:effectLst/>
                <a:latin typeface="Garamond" panose="02020404030301010803" pitchFamily="18" charset="0"/>
              </a:rPr>
              <a:t>initiatives</a:t>
            </a:r>
            <a:endParaRPr lang="pt-BR" sz="2400" dirty="0"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0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21D2F-8A21-3243-53FE-4921A901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1D4C6BF-8B27-3AE0-5329-7653A591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24F03B-1DF9-0565-F1B8-1B386248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665783"/>
            <a:ext cx="8136904" cy="488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5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528C6-7F76-D324-8856-F959FF14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3B41BB3-7EC6-F661-5D50-AB9BFB02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694E2B-2D36-B97B-DB4B-ED2EA80BD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" y="1483629"/>
            <a:ext cx="10452710" cy="44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9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70460-5921-118C-B0B0-76F0941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78B7-E1BD-B606-49E7-E21333DA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324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>
                <a:solidFill>
                  <a:srgbClr val="0033CC"/>
                </a:solidFill>
                <a:latin typeface="Garamond" panose="02020404030301010803" pitchFamily="18" charset="0"/>
              </a:rPr>
              <a:t>CERISE</a:t>
            </a:r>
            <a:br>
              <a:rPr lang="pt-BR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pt-BR" sz="4900" dirty="0">
                <a:solidFill>
                  <a:srgbClr val="0033CC"/>
                </a:solidFill>
                <a:latin typeface="Garamond" panose="02020404030301010803" pitchFamily="18" charset="0"/>
              </a:rPr>
              <a:t>P&amp;D para P&amp;DI</a:t>
            </a:r>
            <a:endParaRPr lang="pt-BR" dirty="0">
              <a:solidFill>
                <a:srgbClr val="0033CC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B41C35-9C2D-D608-3E2C-27DDD4D89CE8}"/>
              </a:ext>
            </a:extLst>
          </p:cNvPr>
          <p:cNvSpPr/>
          <p:nvPr/>
        </p:nvSpPr>
        <p:spPr>
          <a:xfrm>
            <a:off x="7713453" y="3467557"/>
            <a:ext cx="1028906" cy="122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WPs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0669D9-BC7A-D212-62B3-32AA28FB5B50}"/>
              </a:ext>
            </a:extLst>
          </p:cNvPr>
          <p:cNvSpPr/>
          <p:nvPr/>
        </p:nvSpPr>
        <p:spPr>
          <a:xfrm>
            <a:off x="8463095" y="3532548"/>
            <a:ext cx="2520779" cy="423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Link Level Simulations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B30C203-3851-08D5-A74C-74B6316AACAE}"/>
              </a:ext>
            </a:extLst>
          </p:cNvPr>
          <p:cNvSpPr/>
          <p:nvPr/>
        </p:nvSpPr>
        <p:spPr>
          <a:xfrm>
            <a:off x="8463096" y="3964626"/>
            <a:ext cx="2520778" cy="423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System Level Simulations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DF36BD6-B8B6-EC69-E770-A63982DCF520}"/>
              </a:ext>
            </a:extLst>
          </p:cNvPr>
          <p:cNvSpPr/>
          <p:nvPr/>
        </p:nvSpPr>
        <p:spPr>
          <a:xfrm>
            <a:off x="7077600" y="4654605"/>
            <a:ext cx="3122856" cy="1374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IPR/Publications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Standard Contributions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677527-3256-7181-EAB4-120FEA06B414}"/>
              </a:ext>
            </a:extLst>
          </p:cNvPr>
          <p:cNvSpPr/>
          <p:nvPr/>
        </p:nvSpPr>
        <p:spPr>
          <a:xfrm>
            <a:off x="4657180" y="3449226"/>
            <a:ext cx="1083312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Prototype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D49E7C-468E-FA76-4FC4-87CE5B3E1F49}"/>
              </a:ext>
            </a:extLst>
          </p:cNvPr>
          <p:cNvSpPr/>
          <p:nvPr/>
        </p:nvSpPr>
        <p:spPr>
          <a:xfrm>
            <a:off x="5629281" y="3678349"/>
            <a:ext cx="2191266" cy="336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Use Cases/scenarios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28269A6-90E6-9D58-1E06-755D034B78C1}"/>
              </a:ext>
            </a:extLst>
          </p:cNvPr>
          <p:cNvSpPr/>
          <p:nvPr/>
        </p:nvSpPr>
        <p:spPr>
          <a:xfrm>
            <a:off x="2600022" y="3449226"/>
            <a:ext cx="1289015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Optimization E2E</a:t>
            </a:r>
          </a:p>
        </p:txBody>
      </p:sp>
      <p:cxnSp>
        <p:nvCxnSpPr>
          <p:cNvPr id="15" name="Conector de seta reta 5">
            <a:extLst>
              <a:ext uri="{FF2B5EF4-FFF2-40B4-BE49-F238E27FC236}">
                <a16:creationId xmlns:a16="http://schemas.microsoft.com/office/drawing/2014/main" id="{10582D40-A016-C00A-110F-BB541B0951FF}"/>
              </a:ext>
            </a:extLst>
          </p:cNvPr>
          <p:cNvCxnSpPr/>
          <p:nvPr/>
        </p:nvCxnSpPr>
        <p:spPr>
          <a:xfrm>
            <a:off x="4016725" y="3808772"/>
            <a:ext cx="7434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7">
            <a:extLst>
              <a:ext uri="{FF2B5EF4-FFF2-40B4-BE49-F238E27FC236}">
                <a16:creationId xmlns:a16="http://schemas.microsoft.com/office/drawing/2014/main" id="{6E07AA7E-428F-103D-25AA-DBD2798B820C}"/>
              </a:ext>
            </a:extLst>
          </p:cNvPr>
          <p:cNvCxnSpPr>
            <a:cxnSpLocks/>
            <a:stCxn id="8" idx="1"/>
            <a:endCxn id="13" idx="2"/>
          </p:cNvCxnSpPr>
          <p:nvPr/>
        </p:nvCxnSpPr>
        <p:spPr>
          <a:xfrm rot="10800000">
            <a:off x="3244530" y="4207107"/>
            <a:ext cx="3833070" cy="11345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151DA0-4E1E-4479-6527-441C4FBD011F}"/>
              </a:ext>
            </a:extLst>
          </p:cNvPr>
          <p:cNvSpPr/>
          <p:nvPr/>
        </p:nvSpPr>
        <p:spPr>
          <a:xfrm>
            <a:off x="4824031" y="3236745"/>
            <a:ext cx="967946" cy="279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aramond" panose="02020404030301010803" pitchFamily="18" charset="0"/>
              </a:rPr>
              <a:t>Software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3E5BC64-29B9-8D35-09EE-AA0E7D08A07B}"/>
              </a:ext>
            </a:extLst>
          </p:cNvPr>
          <p:cNvSpPr/>
          <p:nvPr/>
        </p:nvSpPr>
        <p:spPr>
          <a:xfrm>
            <a:off x="4531586" y="4115887"/>
            <a:ext cx="1420398" cy="279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aramond" panose="02020404030301010803" pitchFamily="18" charset="0"/>
              </a:rPr>
              <a:t>network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D833EA7A-7691-18D0-A021-09A21F68EAE2}"/>
              </a:ext>
            </a:extLst>
          </p:cNvPr>
          <p:cNvSpPr/>
          <p:nvPr/>
        </p:nvSpPr>
        <p:spPr>
          <a:xfrm>
            <a:off x="2577455" y="3063667"/>
            <a:ext cx="1334148" cy="36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aramond" panose="02020404030301010803" pitchFamily="18" charset="0"/>
              </a:rPr>
              <a:t>Business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0AF3465-47D3-5972-1EBE-55DA0C9C1B21}"/>
              </a:ext>
            </a:extLst>
          </p:cNvPr>
          <p:cNvSpPr/>
          <p:nvPr/>
        </p:nvSpPr>
        <p:spPr>
          <a:xfrm>
            <a:off x="4824031" y="2966211"/>
            <a:ext cx="967946" cy="279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aramond" panose="02020404030301010803" pitchFamily="18" charset="0"/>
              </a:rPr>
              <a:t>Hardware</a:t>
            </a:r>
          </a:p>
        </p:txBody>
      </p:sp>
      <p:cxnSp>
        <p:nvCxnSpPr>
          <p:cNvPr id="24" name="Conector de seta reta 20">
            <a:extLst>
              <a:ext uri="{FF2B5EF4-FFF2-40B4-BE49-F238E27FC236}">
                <a16:creationId xmlns:a16="http://schemas.microsoft.com/office/drawing/2014/main" id="{7E1A5A4D-C987-95C7-DA6D-ACD4EC57575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724545" y="3828166"/>
            <a:ext cx="8754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77A93B7-03FA-0950-E779-2B8BB3C0F763}"/>
              </a:ext>
            </a:extLst>
          </p:cNvPr>
          <p:cNvSpPr txBox="1"/>
          <p:nvPr/>
        </p:nvSpPr>
        <p:spPr>
          <a:xfrm>
            <a:off x="388393" y="3183647"/>
            <a:ext cx="1755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Startups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Future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RH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CB55CAB-908F-B342-5607-DDE0B6D24A83}"/>
              </a:ext>
            </a:extLst>
          </p:cNvPr>
          <p:cNvSpPr txBox="1"/>
          <p:nvPr/>
        </p:nvSpPr>
        <p:spPr>
          <a:xfrm>
            <a:off x="3946925" y="338032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P&amp;DI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0B5B546-2326-27F7-ED99-3A0D863CA845}"/>
              </a:ext>
            </a:extLst>
          </p:cNvPr>
          <p:cNvSpPr txBox="1"/>
          <p:nvPr/>
        </p:nvSpPr>
        <p:spPr>
          <a:xfrm>
            <a:off x="6338282" y="330798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P&amp;DI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1F89962-E566-C358-37BA-61BCFC9DF1B2}"/>
              </a:ext>
            </a:extLst>
          </p:cNvPr>
          <p:cNvSpPr txBox="1"/>
          <p:nvPr/>
        </p:nvSpPr>
        <p:spPr>
          <a:xfrm>
            <a:off x="7908135" y="317485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P&amp;D</a:t>
            </a:r>
          </a:p>
        </p:txBody>
      </p:sp>
      <p:sp>
        <p:nvSpPr>
          <p:cNvPr id="31" name="Retângulo de cantos arredondados 38">
            <a:extLst>
              <a:ext uri="{FF2B5EF4-FFF2-40B4-BE49-F238E27FC236}">
                <a16:creationId xmlns:a16="http://schemas.microsoft.com/office/drawing/2014/main" id="{69997F93-619E-56B5-B7AE-7B2FC42A7B43}"/>
              </a:ext>
            </a:extLst>
          </p:cNvPr>
          <p:cNvSpPr/>
          <p:nvPr/>
        </p:nvSpPr>
        <p:spPr>
          <a:xfrm>
            <a:off x="263352" y="2276872"/>
            <a:ext cx="6629890" cy="3146503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Garamond" panose="02020404030301010803" pitchFamily="18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F058F81-B7E5-43FC-5767-7FDC1CCCACB1}"/>
              </a:ext>
            </a:extLst>
          </p:cNvPr>
          <p:cNvSpPr txBox="1"/>
          <p:nvPr/>
        </p:nvSpPr>
        <p:spPr>
          <a:xfrm>
            <a:off x="7320413" y="2350081"/>
            <a:ext cx="4539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Garamond" panose="02020404030301010803" pitchFamily="18" charset="0"/>
              </a:rPr>
              <a:t>Direcionando os esforços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Garamond" panose="02020404030301010803" pitchFamily="18" charset="0"/>
              </a:rPr>
              <a:t>Pesquisa que gera oportunidades de inovação</a:t>
            </a:r>
          </a:p>
        </p:txBody>
      </p:sp>
      <p:cxnSp>
        <p:nvCxnSpPr>
          <p:cNvPr id="48" name="Conector Angulado 47">
            <a:extLst>
              <a:ext uri="{FF2B5EF4-FFF2-40B4-BE49-F238E27FC236}">
                <a16:creationId xmlns:a16="http://schemas.microsoft.com/office/drawing/2014/main" id="{AA5ADD0D-BF97-F3A5-A97B-D59372D756CD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4907935" y="-106613"/>
            <a:ext cx="1506875" cy="483368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C4E4A3A-29A7-56B6-EA42-0152A97C0B30}"/>
              </a:ext>
            </a:extLst>
          </p:cNvPr>
          <p:cNvSpPr txBox="1"/>
          <p:nvPr/>
        </p:nvSpPr>
        <p:spPr>
          <a:xfrm>
            <a:off x="8078216" y="1281200"/>
            <a:ext cx="453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Garamond" panose="02020404030301010803" pitchFamily="18" charset="0"/>
              </a:rPr>
              <a:t>Induzir nova direção</a:t>
            </a:r>
            <a:endParaRPr lang="pt-BR" dirty="0">
              <a:latin typeface="Garamond" panose="02020404030301010803" pitchFamily="18" charset="0"/>
            </a:endParaRPr>
          </a:p>
        </p:txBody>
      </p:sp>
      <p:cxnSp>
        <p:nvCxnSpPr>
          <p:cNvPr id="51" name="Conector Angulado 50">
            <a:extLst>
              <a:ext uri="{FF2B5EF4-FFF2-40B4-BE49-F238E27FC236}">
                <a16:creationId xmlns:a16="http://schemas.microsoft.com/office/drawing/2014/main" id="{D96D3BEB-4A56-9446-9C44-8BE0EF18866E}"/>
              </a:ext>
            </a:extLst>
          </p:cNvPr>
          <p:cNvCxnSpPr>
            <a:stCxn id="41" idx="0"/>
          </p:cNvCxnSpPr>
          <p:nvPr/>
        </p:nvCxnSpPr>
        <p:spPr>
          <a:xfrm rot="16200000" flipH="1" flipV="1">
            <a:off x="7990386" y="1252936"/>
            <a:ext cx="502855" cy="2697143"/>
          </a:xfrm>
          <a:prstGeom prst="bentConnector4">
            <a:avLst>
              <a:gd name="adj1" fmla="val -45460"/>
              <a:gd name="adj2" fmla="val 92081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6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4668</TotalTime>
  <Words>686</Words>
  <Application>Microsoft Macintosh PowerPoint</Application>
  <PresentationFormat>Widescreen</PresentationFormat>
  <Paragraphs>141</Paragraphs>
  <Slides>20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Aptos</vt:lpstr>
      <vt:lpstr>Arial</vt:lpstr>
      <vt:lpstr>Calibri</vt:lpstr>
      <vt:lpstr>Garamond</vt:lpstr>
      <vt:lpstr>Rockwell</vt:lpstr>
      <vt:lpstr>Times New Roman</vt:lpstr>
      <vt:lpstr>Tema do Office</vt:lpstr>
      <vt:lpstr>Apresentação do PowerPoint</vt:lpstr>
      <vt:lpstr>Joint Communication and Sensing (JCAS)</vt:lpstr>
      <vt:lpstr>Apresentação do PowerPoint</vt:lpstr>
      <vt:lpstr>6G Network Overview </vt:lpstr>
      <vt:lpstr>6G Network Overview </vt:lpstr>
      <vt:lpstr>6G Network Overview </vt:lpstr>
      <vt:lpstr>6G Network Overview </vt:lpstr>
      <vt:lpstr>6G Network Overview </vt:lpstr>
      <vt:lpstr>CERISE P&amp;D para P&amp;DI</vt:lpstr>
      <vt:lpstr>6G Network Network Beyond Communication</vt:lpstr>
      <vt:lpstr>Network Beyond Communication Data management</vt:lpstr>
      <vt:lpstr>Network Beyond Communication Protocols, signalling and procedures for BCS</vt:lpstr>
      <vt:lpstr>Network Beyond Communication JCAS</vt:lpstr>
      <vt:lpstr>JCAS Terminology</vt:lpstr>
      <vt:lpstr>JCAS Research: unified radio infrastructure</vt:lpstr>
      <vt:lpstr>JCAS Research: unified radio infrastructure</vt:lpstr>
      <vt:lpstr>JCAS Research: unified radio infrastructure</vt:lpstr>
      <vt:lpstr>JCAS Research: unified radio infrastructure</vt:lpstr>
      <vt:lpstr>JCAS Research: unified radio infrastructure</vt:lpstr>
      <vt:lpstr>JCAS Planejamento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Resumo Expandido</dc:title>
  <dc:creator>Demostenes Ferreira Filho</dc:creator>
  <cp:lastModifiedBy>Robson Vieira</cp:lastModifiedBy>
  <cp:revision>181</cp:revision>
  <dcterms:created xsi:type="dcterms:W3CDTF">2021-11-22T14:05:54Z</dcterms:created>
  <dcterms:modified xsi:type="dcterms:W3CDTF">2024-02-02T13:32:25Z</dcterms:modified>
</cp:coreProperties>
</file>